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倶楽部 小山" initials="倶小" lastIdx="1" clrIdx="0">
    <p:extLst>
      <p:ext uri="{19B8F6BF-5375-455C-9EA6-DF929625EA0E}">
        <p15:presenceInfo xmlns:p15="http://schemas.microsoft.com/office/powerpoint/2012/main" userId="c585aacd243869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2A8"/>
    <a:srgbClr val="002D86"/>
    <a:srgbClr val="F0FB5B"/>
    <a:srgbClr val="00297A"/>
    <a:srgbClr val="E8FA38"/>
    <a:srgbClr val="6C7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125" d="100"/>
          <a:sy n="125"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31789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166355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31696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154728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208967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141289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52259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180999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359838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38587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B45A69-1452-489A-B003-11BC18E9F615}" type="datetimeFigureOut">
              <a:rPr kumimoji="1" lang="ja-JP" altLang="en-US" smtClean="0"/>
              <a:t>2025/10/1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236326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B45A69-1452-489A-B003-11BC18E9F615}" type="datetimeFigureOut">
              <a:rPr kumimoji="1" lang="ja-JP" altLang="en-US" smtClean="0"/>
              <a:t>2025/10/1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30AD241-A5BC-4EB3-A557-4094067A38BE}" type="slidenum">
              <a:rPr kumimoji="1" lang="ja-JP" altLang="en-US" smtClean="0"/>
              <a:t>‹#›</a:t>
            </a:fld>
            <a:endParaRPr kumimoji="1" lang="ja-JP" altLang="en-US"/>
          </a:p>
        </p:txBody>
      </p:sp>
    </p:spTree>
    <p:extLst>
      <p:ext uri="{BB962C8B-B14F-4D97-AF65-F5344CB8AC3E}">
        <p14:creationId xmlns:p14="http://schemas.microsoft.com/office/powerpoint/2010/main" val="1920990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56932" y="2300673"/>
            <a:ext cx="4545212" cy="455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442A8"/>
                </a:solidFill>
                <a:latin typeface="BIZ UDPゴシック" panose="020B0400000000000000" pitchFamily="50" charset="-128"/>
                <a:ea typeface="BIZ UDPゴシック" panose="020B0400000000000000" pitchFamily="50" charset="-128"/>
              </a:rPr>
              <a:t>～介護のあれこれ話しません会～</a:t>
            </a:r>
            <a:r>
              <a:rPr kumimoji="1" lang="ja-JP" altLang="en-US" sz="2000" b="1" dirty="0">
                <a:solidFill>
                  <a:schemeClr val="bg1"/>
                </a:solidFill>
                <a:latin typeface="BIZ UDPゴシック" panose="020B0400000000000000" pitchFamily="50" charset="-128"/>
                <a:ea typeface="BIZ UDPゴシック" panose="020B0400000000000000" pitchFamily="50" charset="-128"/>
              </a:rPr>
              <a:t>～</a:t>
            </a:r>
          </a:p>
        </p:txBody>
      </p:sp>
      <p:sp>
        <p:nvSpPr>
          <p:cNvPr id="8" name="角丸四角形 7"/>
          <p:cNvSpPr/>
          <p:nvPr/>
        </p:nvSpPr>
        <p:spPr>
          <a:xfrm>
            <a:off x="688209" y="2838331"/>
            <a:ext cx="5407791" cy="1700056"/>
          </a:xfrm>
          <a:prstGeom prst="roundRect">
            <a:avLst/>
          </a:prstGeom>
          <a:solidFill>
            <a:schemeClr val="bg1"/>
          </a:solidFill>
          <a:ln w="47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b="1" dirty="0">
                <a:solidFill>
                  <a:srgbClr val="002060"/>
                </a:solidFill>
              </a:rPr>
              <a:t> </a:t>
            </a:r>
            <a:endParaRPr kumimoji="1" lang="ja-JP" altLang="en-US" sz="1600" b="1" dirty="0">
              <a:solidFill>
                <a:srgbClr val="002060"/>
              </a:solidFill>
            </a:endParaRPr>
          </a:p>
        </p:txBody>
      </p:sp>
      <p:sp>
        <p:nvSpPr>
          <p:cNvPr id="10" name="正方形/長方形 9"/>
          <p:cNvSpPr/>
          <p:nvPr/>
        </p:nvSpPr>
        <p:spPr>
          <a:xfrm>
            <a:off x="946820" y="4634579"/>
            <a:ext cx="4170674" cy="408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600" b="1" dirty="0">
                <a:ln w="3175">
                  <a:solidFill>
                    <a:srgbClr val="002D86"/>
                  </a:solidFill>
                </a:ln>
                <a:solidFill>
                  <a:srgbClr val="FFFF00"/>
                </a:solidFill>
                <a:latin typeface="BIZ UDPゴシック" panose="020B0400000000000000" pitchFamily="50" charset="-128"/>
                <a:ea typeface="BIZ UDPゴシック" panose="020B0400000000000000" pitchFamily="50" charset="-128"/>
              </a:rPr>
              <a:t>さくら会西五反田のケアラーの憩いの場</a:t>
            </a:r>
          </a:p>
        </p:txBody>
      </p:sp>
      <p:sp>
        <p:nvSpPr>
          <p:cNvPr id="15" name="正方形/長方形 14"/>
          <p:cNvSpPr/>
          <p:nvPr/>
        </p:nvSpPr>
        <p:spPr>
          <a:xfrm>
            <a:off x="858613" y="6573767"/>
            <a:ext cx="5512259" cy="2145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sz="1100" b="1" dirty="0">
                <a:solidFill>
                  <a:srgbClr val="00297A"/>
                </a:solidFill>
                <a:latin typeface="BIZ UDPゴシック" panose="020B0400000000000000" pitchFamily="50" charset="-128"/>
                <a:ea typeface="BIZ UDPゴシック" panose="020B0400000000000000" pitchFamily="50" charset="-128"/>
              </a:rPr>
              <a:t>【</a:t>
            </a:r>
            <a:r>
              <a:rPr kumimoji="1" lang="ja-JP" altLang="en-US" sz="1100" b="1" dirty="0">
                <a:solidFill>
                  <a:srgbClr val="00297A"/>
                </a:solidFill>
                <a:latin typeface="BIZ UDPゴシック" panose="020B0400000000000000" pitchFamily="50" charset="-128"/>
                <a:ea typeface="BIZ UDPゴシック" panose="020B0400000000000000" pitchFamily="50" charset="-128"/>
              </a:rPr>
              <a:t>旦那様の介護をしている方</a:t>
            </a:r>
            <a:r>
              <a:rPr kumimoji="1" lang="en-US" altLang="ja-JP" sz="1100" b="1" dirty="0">
                <a:solidFill>
                  <a:srgbClr val="00297A"/>
                </a:solidFill>
                <a:latin typeface="BIZ UDPゴシック" panose="020B0400000000000000" pitchFamily="50" charset="-128"/>
                <a:ea typeface="BIZ UDPゴシック" panose="020B0400000000000000" pitchFamily="50" charset="-128"/>
              </a:rPr>
              <a:t>】</a:t>
            </a:r>
          </a:p>
          <a:p>
            <a:r>
              <a:rPr kumimoji="1" lang="ja-JP" altLang="en-US" sz="1100" b="1" dirty="0">
                <a:solidFill>
                  <a:srgbClr val="00297A"/>
                </a:solidFill>
                <a:latin typeface="BIZ UDPゴシック" panose="020B0400000000000000" pitchFamily="50" charset="-128"/>
                <a:ea typeface="BIZ UDPゴシック" panose="020B0400000000000000" pitchFamily="50" charset="-128"/>
              </a:rPr>
              <a:t>介護をしてる方同士で話せる場所がなかったので、このような場があり良かったです</a:t>
            </a:r>
            <a:endParaRPr kumimoji="1" lang="en-US" altLang="ja-JP" sz="1100" b="1" dirty="0">
              <a:solidFill>
                <a:srgbClr val="00297A"/>
              </a:solidFill>
              <a:latin typeface="BIZ UDPゴシック" panose="020B0400000000000000" pitchFamily="50" charset="-128"/>
              <a:ea typeface="BIZ UDPゴシック" panose="020B0400000000000000" pitchFamily="50" charset="-128"/>
            </a:endParaRPr>
          </a:p>
          <a:p>
            <a:endParaRPr kumimoji="1" lang="en-US" altLang="ja-JP" sz="1100" b="1" dirty="0">
              <a:solidFill>
                <a:srgbClr val="00297A"/>
              </a:solidFill>
              <a:latin typeface="BIZ UDPゴシック" panose="020B0400000000000000" pitchFamily="50" charset="-128"/>
              <a:ea typeface="BIZ UDPゴシック" panose="020B0400000000000000" pitchFamily="50" charset="-128"/>
            </a:endParaRPr>
          </a:p>
          <a:p>
            <a:r>
              <a:rPr kumimoji="1" lang="en-US" altLang="ja-JP" sz="1100" b="1" dirty="0">
                <a:solidFill>
                  <a:srgbClr val="00297A"/>
                </a:solidFill>
                <a:latin typeface="BIZ UDPゴシック" panose="020B0400000000000000" pitchFamily="50" charset="-128"/>
                <a:ea typeface="BIZ UDPゴシック" panose="020B0400000000000000" pitchFamily="50" charset="-128"/>
              </a:rPr>
              <a:t>【</a:t>
            </a:r>
            <a:r>
              <a:rPr kumimoji="1" lang="ja-JP" altLang="en-US" sz="1100" b="1" dirty="0">
                <a:solidFill>
                  <a:srgbClr val="00297A"/>
                </a:solidFill>
                <a:latin typeface="BIZ UDPゴシック" panose="020B0400000000000000" pitchFamily="50" charset="-128"/>
                <a:ea typeface="BIZ UDPゴシック" panose="020B0400000000000000" pitchFamily="50" charset="-128"/>
              </a:rPr>
              <a:t>お母様の介護をしている方</a:t>
            </a:r>
            <a:r>
              <a:rPr kumimoji="1" lang="en-US" altLang="ja-JP" sz="1100" b="1" dirty="0">
                <a:solidFill>
                  <a:srgbClr val="00297A"/>
                </a:solidFill>
                <a:latin typeface="BIZ UDPゴシック" panose="020B0400000000000000" pitchFamily="50" charset="-128"/>
                <a:ea typeface="BIZ UDPゴシック" panose="020B0400000000000000" pitchFamily="50" charset="-128"/>
              </a:rPr>
              <a:t>】</a:t>
            </a:r>
          </a:p>
          <a:p>
            <a:r>
              <a:rPr kumimoji="1" lang="ja-JP" altLang="en-US" sz="1100" b="1" dirty="0">
                <a:solidFill>
                  <a:srgbClr val="00297A"/>
                </a:solidFill>
                <a:latin typeface="BIZ UDPゴシック" panose="020B0400000000000000" pitchFamily="50" charset="-128"/>
                <a:ea typeface="BIZ UDPゴシック" panose="020B0400000000000000" pitchFamily="50" charset="-128"/>
              </a:rPr>
              <a:t>他の人の話を聞けて悩んでいるのは自分だけじゃないと励みになりました</a:t>
            </a:r>
            <a:endParaRPr kumimoji="1" lang="en-US" altLang="ja-JP" sz="1100" b="1" dirty="0">
              <a:solidFill>
                <a:srgbClr val="00297A"/>
              </a:solidFill>
              <a:latin typeface="BIZ UDPゴシック" panose="020B0400000000000000" pitchFamily="50" charset="-128"/>
              <a:ea typeface="BIZ UDPゴシック" panose="020B0400000000000000" pitchFamily="50" charset="-128"/>
            </a:endParaRPr>
          </a:p>
          <a:p>
            <a:endParaRPr kumimoji="1" lang="en-US" altLang="ja-JP" sz="1100" b="1" dirty="0">
              <a:solidFill>
                <a:srgbClr val="00297A"/>
              </a:solidFill>
              <a:latin typeface="BIZ UDPゴシック" panose="020B0400000000000000" pitchFamily="50" charset="-128"/>
              <a:ea typeface="BIZ UDPゴシック" panose="020B0400000000000000" pitchFamily="50" charset="-128"/>
            </a:endParaRPr>
          </a:p>
          <a:p>
            <a:r>
              <a:rPr kumimoji="1" lang="en-US" altLang="ja-JP" sz="1100" b="1" dirty="0">
                <a:solidFill>
                  <a:srgbClr val="00297A"/>
                </a:solidFill>
                <a:latin typeface="BIZ UDPゴシック" panose="020B0400000000000000" pitchFamily="50" charset="-128"/>
                <a:ea typeface="BIZ UDPゴシック" panose="020B0400000000000000" pitchFamily="50" charset="-128"/>
              </a:rPr>
              <a:t>【</a:t>
            </a:r>
            <a:r>
              <a:rPr kumimoji="1" lang="ja-JP" altLang="en-US" sz="1100" b="1" dirty="0">
                <a:solidFill>
                  <a:srgbClr val="00297A"/>
                </a:solidFill>
                <a:latin typeface="BIZ UDPゴシック" panose="020B0400000000000000" pitchFamily="50" charset="-128"/>
                <a:ea typeface="BIZ UDPゴシック" panose="020B0400000000000000" pitchFamily="50" charset="-128"/>
              </a:rPr>
              <a:t>奥様の介護をしている方</a:t>
            </a:r>
            <a:r>
              <a:rPr kumimoji="1" lang="en-US" altLang="ja-JP" sz="1100" b="1" dirty="0">
                <a:solidFill>
                  <a:srgbClr val="00297A"/>
                </a:solidFill>
                <a:latin typeface="BIZ UDPゴシック" panose="020B0400000000000000" pitchFamily="50" charset="-128"/>
                <a:ea typeface="BIZ UDPゴシック" panose="020B0400000000000000" pitchFamily="50" charset="-128"/>
              </a:rPr>
              <a:t>】</a:t>
            </a:r>
          </a:p>
          <a:p>
            <a:r>
              <a:rPr kumimoji="1" lang="ja-JP" altLang="en-US" sz="1100" b="1" dirty="0">
                <a:solidFill>
                  <a:srgbClr val="00297A"/>
                </a:solidFill>
                <a:latin typeface="BIZ UDPゴシック" panose="020B0400000000000000" pitchFamily="50" charset="-128"/>
                <a:ea typeface="BIZ UDPゴシック" panose="020B0400000000000000" pitchFamily="50" charset="-128"/>
              </a:rPr>
              <a:t>１人で抱え込んでました。話すことでまた頑張ろうと思えました</a:t>
            </a:r>
            <a:endParaRPr kumimoji="1" lang="en-US" altLang="ja-JP" sz="1100" b="1" dirty="0">
              <a:solidFill>
                <a:srgbClr val="00297A"/>
              </a:solidFill>
              <a:latin typeface="BIZ UDPゴシック" panose="020B0400000000000000" pitchFamily="50" charset="-128"/>
              <a:ea typeface="BIZ UDPゴシック" panose="020B0400000000000000" pitchFamily="50" charset="-128"/>
            </a:endParaRPr>
          </a:p>
          <a:p>
            <a:endParaRPr kumimoji="1" lang="ja-JP" altLang="en-US" sz="1600" b="1" dirty="0">
              <a:solidFill>
                <a:srgbClr val="00297A"/>
              </a:solidFill>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514329" y="8695835"/>
            <a:ext cx="5937879" cy="6816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b="1" dirty="0">
                <a:solidFill>
                  <a:schemeClr val="bg1"/>
                </a:solidFill>
                <a:latin typeface="BIZ UDPゴシック" panose="020B0400000000000000" pitchFamily="50" charset="-128"/>
                <a:ea typeface="BIZ UDPゴシック" panose="020B0400000000000000" pitchFamily="50" charset="-128"/>
              </a:rPr>
              <a:t>お</a:t>
            </a:r>
            <a:r>
              <a:rPr kumimoji="1" lang="ja-JP" altLang="en-US" sz="1400" b="1" dirty="0">
                <a:solidFill>
                  <a:srgbClr val="00297A"/>
                </a:solidFill>
                <a:latin typeface="BIZ UDPゴシック" panose="020B0400000000000000" pitchFamily="50" charset="-128"/>
                <a:ea typeface="BIZ UDPゴシック" panose="020B0400000000000000" pitchFamily="50" charset="-128"/>
              </a:rPr>
              <a:t>お電話または</a:t>
            </a:r>
            <a:r>
              <a:rPr kumimoji="1" lang="en-US" altLang="ja-JP" sz="1400" b="1" dirty="0">
                <a:solidFill>
                  <a:srgbClr val="00297A"/>
                </a:solidFill>
                <a:latin typeface="BIZ UDPゴシック" panose="020B0400000000000000" pitchFamily="50" charset="-128"/>
                <a:ea typeface="BIZ UDPゴシック" panose="020B0400000000000000" pitchFamily="50" charset="-128"/>
              </a:rPr>
              <a:t>FAX</a:t>
            </a:r>
            <a:r>
              <a:rPr kumimoji="1" lang="ja-JP" altLang="en-US" sz="1400" b="1" dirty="0">
                <a:solidFill>
                  <a:srgbClr val="00297A"/>
                </a:solidFill>
                <a:latin typeface="BIZ UDPゴシック" panose="020B0400000000000000" pitchFamily="50" charset="-128"/>
                <a:ea typeface="BIZ UDPゴシック" panose="020B0400000000000000" pitchFamily="50" charset="-128"/>
              </a:rPr>
              <a:t>からお申込みいただけます。</a:t>
            </a:r>
            <a:endParaRPr kumimoji="1" lang="en-US" altLang="ja-JP" sz="1400" b="1" dirty="0">
              <a:solidFill>
                <a:srgbClr val="00297A"/>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rgbClr val="00297A"/>
                </a:solidFill>
                <a:latin typeface="BIZ UDPゴシック" panose="020B0400000000000000" pitchFamily="50" charset="-128"/>
                <a:ea typeface="BIZ UDPゴシック" panose="020B0400000000000000" pitchFamily="50" charset="-128"/>
              </a:rPr>
              <a:t>TEL</a:t>
            </a:r>
            <a:r>
              <a:rPr kumimoji="1" lang="ja-JP" altLang="en-US" sz="1600" b="1" dirty="0">
                <a:solidFill>
                  <a:srgbClr val="00297A"/>
                </a:solidFill>
                <a:latin typeface="BIZ UDPゴシック" panose="020B0400000000000000" pitchFamily="50" charset="-128"/>
                <a:ea typeface="BIZ UDPゴシック" panose="020B0400000000000000" pitchFamily="50" charset="-128"/>
              </a:rPr>
              <a:t>：０３－５７４２－６７３０　</a:t>
            </a:r>
            <a:r>
              <a:rPr kumimoji="1" lang="en-US" altLang="ja-JP" sz="1600" b="1" dirty="0">
                <a:solidFill>
                  <a:srgbClr val="00297A"/>
                </a:solidFill>
                <a:latin typeface="BIZ UDPゴシック" panose="020B0400000000000000" pitchFamily="50" charset="-128"/>
                <a:ea typeface="BIZ UDPゴシック" panose="020B0400000000000000" pitchFamily="50" charset="-128"/>
              </a:rPr>
              <a:t>FAX:</a:t>
            </a:r>
            <a:r>
              <a:rPr kumimoji="1" lang="ja-JP" altLang="en-US" sz="1600" b="1" dirty="0">
                <a:solidFill>
                  <a:srgbClr val="00297A"/>
                </a:solidFill>
                <a:latin typeface="BIZ UDPゴシック" panose="020B0400000000000000" pitchFamily="50" charset="-128"/>
                <a:ea typeface="BIZ UDPゴシック" panose="020B0400000000000000" pitchFamily="50" charset="-128"/>
              </a:rPr>
              <a:t>０３－５７４２－６８８１</a:t>
            </a:r>
            <a:endParaRPr kumimoji="1" lang="en-US" altLang="ja-JP" sz="1600" b="1" dirty="0">
              <a:solidFill>
                <a:srgbClr val="00297A"/>
              </a:solidFill>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649980" y="8344403"/>
            <a:ext cx="5759115" cy="385573"/>
          </a:xfrm>
          <a:prstGeom prst="roundRect">
            <a:avLst/>
          </a:prstGeom>
          <a:solidFill>
            <a:srgbClr val="0029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お申込み・お問合せ</a:t>
            </a:r>
          </a:p>
        </p:txBody>
      </p:sp>
      <p:sp>
        <p:nvSpPr>
          <p:cNvPr id="30" name="正方形/長方形 29"/>
          <p:cNvSpPr/>
          <p:nvPr/>
        </p:nvSpPr>
        <p:spPr>
          <a:xfrm>
            <a:off x="546054" y="5588454"/>
            <a:ext cx="6117775" cy="8007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kumimoji="1" lang="en-US" altLang="ja-JP" sz="1200" b="1" dirty="0">
                <a:solidFill>
                  <a:srgbClr val="00297A"/>
                </a:solidFill>
                <a:latin typeface="BIZ UDPゴシック" panose="020B0400000000000000" pitchFamily="50" charset="-128"/>
                <a:ea typeface="BIZ UDPゴシック" panose="020B0400000000000000" pitchFamily="50" charset="-128"/>
              </a:rPr>
              <a:t>13</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時</a:t>
            </a:r>
            <a:r>
              <a:rPr kumimoji="1" lang="en-US" altLang="ja-JP" sz="1200" b="1" dirty="0">
                <a:solidFill>
                  <a:srgbClr val="00297A"/>
                </a:solidFill>
                <a:latin typeface="BIZ UDPゴシック" panose="020B0400000000000000" pitchFamily="50" charset="-128"/>
                <a:ea typeface="BIZ UDPゴシック" panose="020B0400000000000000" pitchFamily="50" charset="-128"/>
              </a:rPr>
              <a:t>30</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分～</a:t>
            </a:r>
            <a:r>
              <a:rPr kumimoji="1" lang="en-US" altLang="ja-JP" sz="1200" b="1" dirty="0">
                <a:solidFill>
                  <a:srgbClr val="00297A"/>
                </a:solidFill>
                <a:latin typeface="BIZ UDPゴシック" panose="020B0400000000000000" pitchFamily="50" charset="-128"/>
                <a:ea typeface="BIZ UDPゴシック" panose="020B0400000000000000" pitchFamily="50" charset="-128"/>
              </a:rPr>
              <a:t>14</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時</a:t>
            </a:r>
            <a:r>
              <a:rPr kumimoji="1" lang="en-US" altLang="ja-JP" sz="1200" b="1" dirty="0">
                <a:solidFill>
                  <a:srgbClr val="00297A"/>
                </a:solidFill>
                <a:latin typeface="BIZ UDPゴシック" panose="020B0400000000000000" pitchFamily="50" charset="-128"/>
                <a:ea typeface="BIZ UDPゴシック" panose="020B0400000000000000" pitchFamily="50" charset="-128"/>
              </a:rPr>
              <a:t>30</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分　　</a:t>
            </a:r>
            <a:endParaRPr kumimoji="1" lang="en-US" altLang="ja-JP" sz="1200" b="1" dirty="0" smtClean="0">
              <a:solidFill>
                <a:srgbClr val="00297A"/>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050" b="1" dirty="0" smtClean="0">
                <a:solidFill>
                  <a:srgbClr val="00297A"/>
                </a:solidFill>
                <a:latin typeface="BIZ UDPゴシック" panose="020B0400000000000000" pitchFamily="50" charset="-128"/>
                <a:ea typeface="BIZ UDPゴシック" panose="020B0400000000000000" pitchFamily="50" charset="-128"/>
              </a:rPr>
              <a:t>◎</a:t>
            </a:r>
            <a:r>
              <a:rPr kumimoji="1" lang="ja-JP" altLang="en-US" sz="1050" b="1" dirty="0">
                <a:solidFill>
                  <a:srgbClr val="00297A"/>
                </a:solidFill>
                <a:latin typeface="BIZ UDPゴシック" panose="020B0400000000000000" pitchFamily="50" charset="-128"/>
                <a:ea typeface="BIZ UDPゴシック" panose="020B0400000000000000" pitchFamily="50" charset="-128"/>
              </a:rPr>
              <a:t>介護が必要な方とも、</a:t>
            </a:r>
            <a:r>
              <a:rPr kumimoji="1" lang="ja-JP" altLang="en-US" sz="1050" b="1" dirty="0" smtClean="0">
                <a:solidFill>
                  <a:srgbClr val="00297A"/>
                </a:solidFill>
                <a:latin typeface="BIZ UDPゴシック" panose="020B0400000000000000" pitchFamily="50" charset="-128"/>
                <a:ea typeface="BIZ UDPゴシック" panose="020B0400000000000000" pitchFamily="50" charset="-128"/>
              </a:rPr>
              <a:t>簡単に取り組める趣味</a:t>
            </a:r>
            <a:r>
              <a:rPr kumimoji="1" lang="ja-JP" altLang="en-US" sz="1050" b="1" dirty="0">
                <a:solidFill>
                  <a:srgbClr val="00297A"/>
                </a:solidFill>
                <a:latin typeface="BIZ UDPゴシック" panose="020B0400000000000000" pitchFamily="50" charset="-128"/>
                <a:ea typeface="BIZ UDPゴシック" panose="020B0400000000000000" pitchFamily="50" charset="-128"/>
              </a:rPr>
              <a:t>活動</a:t>
            </a:r>
            <a:r>
              <a:rPr kumimoji="1" lang="ja-JP" altLang="en-US" sz="1050" b="1" dirty="0" smtClean="0">
                <a:solidFill>
                  <a:srgbClr val="00297A"/>
                </a:solidFill>
                <a:latin typeface="BIZ UDPゴシック" panose="020B0400000000000000" pitchFamily="50" charset="-128"/>
                <a:ea typeface="BIZ UDPゴシック" panose="020B0400000000000000" pitchFamily="50" charset="-128"/>
              </a:rPr>
              <a:t>を一緒</a:t>
            </a:r>
            <a:r>
              <a:rPr kumimoji="1" lang="ja-JP" altLang="en-US" sz="1050" b="1" dirty="0">
                <a:solidFill>
                  <a:srgbClr val="00297A"/>
                </a:solidFill>
                <a:latin typeface="BIZ UDPゴシック" panose="020B0400000000000000" pitchFamily="50" charset="-128"/>
                <a:ea typeface="BIZ UDPゴシック" panose="020B0400000000000000" pitchFamily="50" charset="-128"/>
              </a:rPr>
              <a:t>に体験しませんか</a:t>
            </a:r>
            <a:r>
              <a:rPr kumimoji="1" lang="ja-JP" altLang="en-US" sz="1050" b="1" dirty="0" smtClean="0">
                <a:solidFill>
                  <a:srgbClr val="00297A"/>
                </a:solidFill>
                <a:latin typeface="BIZ UDPゴシック" panose="020B0400000000000000" pitchFamily="50" charset="-128"/>
                <a:ea typeface="BIZ UDPゴシック" panose="020B0400000000000000" pitchFamily="50" charset="-128"/>
              </a:rPr>
              <a:t>。</a:t>
            </a:r>
            <a:endParaRPr kumimoji="1" lang="en-US" altLang="ja-JP" sz="1050" b="1" dirty="0" smtClean="0">
              <a:solidFill>
                <a:srgbClr val="00297A"/>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050" b="1" dirty="0">
                <a:solidFill>
                  <a:srgbClr val="00297A"/>
                </a:solidFill>
                <a:latin typeface="BIZ UDPゴシック" panose="020B0400000000000000" pitchFamily="50" charset="-128"/>
                <a:ea typeface="BIZ UDPゴシック" panose="020B0400000000000000" pitchFamily="50" charset="-128"/>
              </a:rPr>
              <a:t>　</a:t>
            </a:r>
            <a:r>
              <a:rPr kumimoji="1" lang="ja-JP" altLang="en-US" sz="1050" b="1" dirty="0" smtClean="0">
                <a:solidFill>
                  <a:srgbClr val="00297A"/>
                </a:solidFill>
                <a:latin typeface="BIZ UDPゴシック" panose="020B0400000000000000" pitchFamily="50" charset="-128"/>
                <a:ea typeface="BIZ UDPゴシック" panose="020B0400000000000000" pitchFamily="50" charset="-128"/>
              </a:rPr>
              <a:t>「</a:t>
            </a:r>
            <a:r>
              <a:rPr kumimoji="1" lang="ja-JP" altLang="en-US" sz="1050" b="1" dirty="0">
                <a:solidFill>
                  <a:srgbClr val="00297A"/>
                </a:solidFill>
                <a:latin typeface="BIZ UDPゴシック" panose="020B0400000000000000" pitchFamily="50" charset="-128"/>
                <a:ea typeface="BIZ UDPゴシック" panose="020B0400000000000000" pitchFamily="50" charset="-128"/>
              </a:rPr>
              <a:t>もこまる</a:t>
            </a:r>
            <a:r>
              <a:rPr kumimoji="1" lang="ja-JP" altLang="en-US" sz="1050" b="1" dirty="0" smtClean="0">
                <a:solidFill>
                  <a:srgbClr val="00297A"/>
                </a:solidFill>
                <a:latin typeface="BIZ UDPゴシック" panose="020B0400000000000000" pitchFamily="50" charset="-128"/>
                <a:ea typeface="BIZ UDPゴシック" panose="020B0400000000000000" pitchFamily="50" charset="-128"/>
              </a:rPr>
              <a:t>」をみんなで作成しましょう！</a:t>
            </a:r>
            <a:endParaRPr kumimoji="1" lang="en-US" altLang="ja-JP" sz="1050" b="1" dirty="0" smtClean="0">
              <a:solidFill>
                <a:srgbClr val="00297A"/>
              </a:solidFill>
              <a:latin typeface="BIZ UDPゴシック" panose="020B0400000000000000" pitchFamily="50" charset="-128"/>
              <a:ea typeface="BIZ UDPゴシック" panose="020B0400000000000000" pitchFamily="50" charset="-128"/>
            </a:endParaRPr>
          </a:p>
          <a:p>
            <a:r>
              <a:rPr kumimoji="1" lang="en-US" altLang="ja-JP" sz="1200" b="1" dirty="0" smtClean="0">
                <a:solidFill>
                  <a:srgbClr val="00297A"/>
                </a:solidFill>
                <a:latin typeface="BIZ UDPゴシック" panose="020B0400000000000000" pitchFamily="50" charset="-128"/>
                <a:ea typeface="BIZ UDPゴシック" panose="020B0400000000000000" pitchFamily="50" charset="-128"/>
              </a:rPr>
              <a:t>14</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時</a:t>
            </a:r>
            <a:r>
              <a:rPr kumimoji="1" lang="en-US" altLang="ja-JP" sz="1200" b="1" dirty="0">
                <a:solidFill>
                  <a:srgbClr val="00297A"/>
                </a:solidFill>
                <a:latin typeface="BIZ UDPゴシック" panose="020B0400000000000000" pitchFamily="50" charset="-128"/>
                <a:ea typeface="BIZ UDPゴシック" panose="020B0400000000000000" pitchFamily="50" charset="-128"/>
              </a:rPr>
              <a:t>30</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分～</a:t>
            </a:r>
            <a:r>
              <a:rPr kumimoji="1" lang="en-US" altLang="ja-JP" sz="1200" b="1" dirty="0">
                <a:solidFill>
                  <a:srgbClr val="00297A"/>
                </a:solidFill>
                <a:latin typeface="BIZ UDPゴシック" panose="020B0400000000000000" pitchFamily="50" charset="-128"/>
                <a:ea typeface="BIZ UDPゴシック" panose="020B0400000000000000" pitchFamily="50" charset="-128"/>
              </a:rPr>
              <a:t>15</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時</a:t>
            </a:r>
            <a:r>
              <a:rPr kumimoji="1" lang="en-US" altLang="ja-JP" sz="1200" b="1" dirty="0">
                <a:solidFill>
                  <a:srgbClr val="00297A"/>
                </a:solidFill>
                <a:latin typeface="BIZ UDPゴシック" panose="020B0400000000000000" pitchFamily="50" charset="-128"/>
                <a:ea typeface="BIZ UDPゴシック" panose="020B0400000000000000" pitchFamily="50" charset="-128"/>
              </a:rPr>
              <a:t>30</a:t>
            </a:r>
            <a:r>
              <a:rPr kumimoji="1" lang="ja-JP" altLang="en-US" sz="1200" b="1" dirty="0">
                <a:solidFill>
                  <a:srgbClr val="00297A"/>
                </a:solidFill>
                <a:latin typeface="BIZ UDPゴシック" panose="020B0400000000000000" pitchFamily="50" charset="-128"/>
                <a:ea typeface="BIZ UDPゴシック" panose="020B0400000000000000" pitchFamily="50" charset="-128"/>
              </a:rPr>
              <a:t>分</a:t>
            </a:r>
            <a:r>
              <a:rPr kumimoji="1" lang="ja-JP" altLang="en-US" sz="800" b="1" dirty="0">
                <a:solidFill>
                  <a:srgbClr val="00297A"/>
                </a:solidFill>
                <a:latin typeface="BIZ UDPゴシック" panose="020B0400000000000000" pitchFamily="50" charset="-128"/>
                <a:ea typeface="BIZ UDPゴシック" panose="020B0400000000000000" pitchFamily="50" charset="-128"/>
              </a:rPr>
              <a:t>　　</a:t>
            </a:r>
            <a:endParaRPr kumimoji="1" lang="en-US" altLang="ja-JP" sz="800" b="1" dirty="0" smtClean="0">
              <a:solidFill>
                <a:srgbClr val="00297A"/>
              </a:solidFill>
              <a:latin typeface="BIZ UDPゴシック" panose="020B0400000000000000" pitchFamily="50" charset="-128"/>
              <a:ea typeface="BIZ UDPゴシック" panose="020B0400000000000000" pitchFamily="50" charset="-128"/>
            </a:endParaRPr>
          </a:p>
          <a:p>
            <a:r>
              <a:rPr kumimoji="1" lang="ja-JP" altLang="en-US" sz="800" b="1" dirty="0">
                <a:solidFill>
                  <a:srgbClr val="00297A"/>
                </a:solidFill>
                <a:latin typeface="BIZ UDPゴシック" panose="020B0400000000000000" pitchFamily="50" charset="-128"/>
                <a:ea typeface="BIZ UDPゴシック" panose="020B0400000000000000" pitchFamily="50" charset="-128"/>
              </a:rPr>
              <a:t>　</a:t>
            </a:r>
            <a:r>
              <a:rPr lang="ja-JP" altLang="en-US" sz="1050" b="1" i="0" u="none" strike="noStrike" baseline="0" dirty="0">
                <a:solidFill>
                  <a:srgbClr val="002979"/>
                </a:solidFill>
                <a:latin typeface="BIZ UDPゴシック" panose="020B0400000000000000" pitchFamily="50" charset="-128"/>
                <a:ea typeface="BIZ UDPゴシック" panose="020B0400000000000000" pitchFamily="50" charset="-128"/>
              </a:rPr>
              <a:t>◎介護している方同士で、身の回りのお世話・介護について</a:t>
            </a:r>
            <a:r>
              <a:rPr lang="ja-JP" altLang="en-US" sz="1050" b="1" i="0" u="none" strike="noStrike" baseline="0" dirty="0" smtClean="0">
                <a:solidFill>
                  <a:srgbClr val="002979"/>
                </a:solidFill>
                <a:latin typeface="BIZ UDPゴシック" panose="020B0400000000000000" pitchFamily="50" charset="-128"/>
                <a:ea typeface="BIZ UDPゴシック" panose="020B0400000000000000" pitchFamily="50" charset="-128"/>
              </a:rPr>
              <a:t>の</a:t>
            </a:r>
            <a:endParaRPr lang="en-US" altLang="ja-JP" sz="1050" b="1" i="0" u="none" strike="noStrike" baseline="0" dirty="0" smtClean="0">
              <a:solidFill>
                <a:srgbClr val="002979"/>
              </a:solidFill>
              <a:latin typeface="BIZ UDPゴシック" panose="020B0400000000000000" pitchFamily="50" charset="-128"/>
              <a:ea typeface="BIZ UDPゴシック" panose="020B0400000000000000" pitchFamily="50" charset="-128"/>
            </a:endParaRPr>
          </a:p>
          <a:p>
            <a:r>
              <a:rPr lang="ja-JP" altLang="en-US" sz="1050" b="1" dirty="0">
                <a:solidFill>
                  <a:srgbClr val="002979"/>
                </a:solidFill>
                <a:latin typeface="BIZ UDPゴシック" panose="020B0400000000000000" pitchFamily="50" charset="-128"/>
                <a:ea typeface="BIZ UDPゴシック" panose="020B0400000000000000" pitchFamily="50" charset="-128"/>
              </a:rPr>
              <a:t>　</a:t>
            </a:r>
            <a:r>
              <a:rPr lang="ja-JP" altLang="en-US" sz="1050" b="1" i="0" u="none" strike="noStrike" baseline="0" dirty="0" smtClean="0">
                <a:solidFill>
                  <a:srgbClr val="002979"/>
                </a:solidFill>
                <a:latin typeface="BIZ UDPゴシック" panose="020B0400000000000000" pitchFamily="50" charset="-128"/>
                <a:ea typeface="BIZ UDPゴシック" panose="020B0400000000000000" pitchFamily="50" charset="-128"/>
              </a:rPr>
              <a:t>お悩み</a:t>
            </a:r>
            <a:r>
              <a:rPr lang="ja-JP" altLang="en-US" sz="1050" b="1" i="0" u="none" strike="noStrike" baseline="0" dirty="0">
                <a:solidFill>
                  <a:srgbClr val="002979"/>
                </a:solidFill>
                <a:latin typeface="BIZ UDPゴシック" panose="020B0400000000000000" pitchFamily="50" charset="-128"/>
                <a:ea typeface="BIZ UDPゴシック" panose="020B0400000000000000" pitchFamily="50" charset="-128"/>
              </a:rPr>
              <a:t>や工夫していることなどを共有しませんか</a:t>
            </a:r>
            <a:endParaRPr kumimoji="1" lang="ja-JP" altLang="en-US" sz="300" b="1" dirty="0">
              <a:solidFill>
                <a:srgbClr val="00297A"/>
              </a:solidFill>
              <a:latin typeface="BIZ UDPゴシック" panose="020B0400000000000000" pitchFamily="50" charset="-128"/>
              <a:ea typeface="BIZ UDPゴシック" panose="020B0400000000000000" pitchFamily="50" charset="-128"/>
            </a:endParaRPr>
          </a:p>
          <a:p>
            <a:pPr algn="l"/>
            <a:endParaRPr lang="ja-JP" altLang="en-US" sz="1800" b="0" i="0" u="none" strike="noStrike" baseline="0" dirty="0">
              <a:solidFill>
                <a:srgbClr val="000000"/>
              </a:solidFill>
              <a:latin typeface="BIZ UDPゴシック" panose="020B0400000000000000" pitchFamily="50" charset="-128"/>
              <a:ea typeface="BIZ UDPゴシック" panose="020B0400000000000000" pitchFamily="50" charset="-128"/>
            </a:endParaRPr>
          </a:p>
          <a:p>
            <a:r>
              <a:rPr lang="ja-JP" altLang="en-US" sz="1800" b="0" i="0" u="none" strike="noStrike" baseline="0" dirty="0">
                <a:solidFill>
                  <a:srgbClr val="000000"/>
                </a:solidFill>
                <a:latin typeface="BIZ UDPゴシック" panose="020B0400000000000000" pitchFamily="50" charset="-128"/>
                <a:ea typeface="BIZ UDPゴシック" panose="020B0400000000000000" pitchFamily="50" charset="-128"/>
              </a:rPr>
              <a:t> </a:t>
            </a:r>
            <a:endParaRPr kumimoji="1" lang="ja-JP" altLang="en-US" sz="700" b="1" dirty="0">
              <a:solidFill>
                <a:srgbClr val="00297A"/>
              </a:solidFill>
              <a:latin typeface="BIZ UDPゴシック" panose="020B0400000000000000" pitchFamily="50" charset="-128"/>
              <a:ea typeface="BIZ UDPゴシック" panose="020B0400000000000000" pitchFamily="50" charset="-128"/>
            </a:endParaRPr>
          </a:p>
        </p:txBody>
      </p:sp>
      <p:sp>
        <p:nvSpPr>
          <p:cNvPr id="31" name="スマイル 30"/>
          <p:cNvSpPr/>
          <p:nvPr/>
        </p:nvSpPr>
        <p:spPr>
          <a:xfrm>
            <a:off x="525960" y="4693883"/>
            <a:ext cx="380557" cy="354890"/>
          </a:xfrm>
          <a:prstGeom prst="smileyFace">
            <a:avLst>
              <a:gd name="adj" fmla="val 4653"/>
            </a:avLst>
          </a:prstGeom>
          <a:solidFill>
            <a:srgbClr val="0029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946820" y="6400892"/>
            <a:ext cx="1203282" cy="4080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600" b="1" dirty="0">
                <a:ln w="3175">
                  <a:solidFill>
                    <a:srgbClr val="002D86"/>
                  </a:solidFill>
                </a:ln>
                <a:solidFill>
                  <a:srgbClr val="FFFF00"/>
                </a:solidFill>
                <a:latin typeface="BIZ UDPゴシック" panose="020B0400000000000000" pitchFamily="50" charset="-128"/>
                <a:ea typeface="BIZ UDPゴシック" panose="020B0400000000000000" pitchFamily="50" charset="-128"/>
              </a:rPr>
              <a:t>参加者の声</a:t>
            </a:r>
          </a:p>
        </p:txBody>
      </p:sp>
      <p:sp>
        <p:nvSpPr>
          <p:cNvPr id="52" name="正方形/長方形 51"/>
          <p:cNvSpPr/>
          <p:nvPr/>
        </p:nvSpPr>
        <p:spPr>
          <a:xfrm>
            <a:off x="154538" y="635996"/>
            <a:ext cx="6545382" cy="1077858"/>
          </a:xfrm>
          <a:prstGeom prst="rect">
            <a:avLst/>
          </a:prstGeom>
          <a:noFill/>
        </p:spPr>
        <p:txBody>
          <a:bodyPr wrap="none" lIns="91440" tIns="45720" rIns="91440" bIns="45720">
            <a:prstTxWarp prst="textArchUp">
              <a:avLst/>
            </a:prstTxWarp>
            <a:spAutoFit/>
          </a:bodyPr>
          <a:lstStyle/>
          <a:p>
            <a:pPr algn="ctr"/>
            <a:r>
              <a:rPr lang="ja-JP" altLang="en-US" sz="1500" b="1" cap="none" spc="0" dirty="0">
                <a:ln w="0"/>
                <a:solidFill>
                  <a:srgbClr val="00297A"/>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高齢者の介護や身の回りのお世話をしている方同士で話しませんか？</a:t>
            </a:r>
          </a:p>
        </p:txBody>
      </p:sp>
      <p:sp>
        <p:nvSpPr>
          <p:cNvPr id="53" name="正方形/長方形 52"/>
          <p:cNvSpPr/>
          <p:nvPr/>
        </p:nvSpPr>
        <p:spPr>
          <a:xfrm>
            <a:off x="1806934" y="805110"/>
            <a:ext cx="3236784" cy="692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b="1" dirty="0">
                <a:solidFill>
                  <a:srgbClr val="002D86"/>
                </a:solidFill>
                <a:latin typeface="HGS創英角ﾎﾟｯﾌﾟ体" panose="040B0A00000000000000" pitchFamily="50" charset="-128"/>
                <a:ea typeface="HGS創英角ﾎﾟｯﾌﾟ体" panose="040B0A00000000000000" pitchFamily="50" charset="-128"/>
              </a:rPr>
              <a:t>令和７年度 品川区</a:t>
            </a:r>
          </a:p>
        </p:txBody>
      </p:sp>
      <p:sp>
        <p:nvSpPr>
          <p:cNvPr id="2" name="正方形/長方形 1">
            <a:extLst>
              <a:ext uri="{FF2B5EF4-FFF2-40B4-BE49-F238E27FC236}">
                <a16:creationId xmlns:a16="http://schemas.microsoft.com/office/drawing/2014/main" id="{0AA90C09-7D49-8961-9E4F-872AD588BDE2}"/>
              </a:ext>
            </a:extLst>
          </p:cNvPr>
          <p:cNvSpPr/>
          <p:nvPr/>
        </p:nvSpPr>
        <p:spPr>
          <a:xfrm>
            <a:off x="154538" y="128017"/>
            <a:ext cx="6545382" cy="9649965"/>
          </a:xfrm>
          <a:prstGeom prst="rect">
            <a:avLst/>
          </a:prstGeom>
          <a:noFill/>
          <a:ln w="133350">
            <a:solidFill>
              <a:srgbClr val="F0FB5B"/>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D728AA7-7741-4650-8480-D2079181FB2E}"/>
              </a:ext>
            </a:extLst>
          </p:cNvPr>
          <p:cNvSpPr txBox="1"/>
          <p:nvPr/>
        </p:nvSpPr>
        <p:spPr>
          <a:xfrm>
            <a:off x="434782" y="1444424"/>
            <a:ext cx="6189515" cy="923330"/>
          </a:xfrm>
          <a:prstGeom prst="rect">
            <a:avLst/>
          </a:prstGeom>
          <a:noFill/>
        </p:spPr>
        <p:txBody>
          <a:bodyPr wrap="none" rtlCol="0">
            <a:spAutoFit/>
          </a:bodyPr>
          <a:lstStyle/>
          <a:p>
            <a:r>
              <a:rPr kumimoji="1" lang="ja-JP" altLang="en-US" sz="5400" b="1" dirty="0">
                <a:ln w="31750">
                  <a:solidFill>
                    <a:srgbClr val="002D86"/>
                  </a:solidFill>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ケアラー</a:t>
            </a:r>
            <a:r>
              <a:rPr kumimoji="1" lang="ja-JP" altLang="en-US" sz="5000" b="1" dirty="0">
                <a:ln w="31750">
                  <a:solidFill>
                    <a:srgbClr val="002D86"/>
                  </a:solidFill>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の憩いの場</a:t>
            </a:r>
          </a:p>
        </p:txBody>
      </p:sp>
      <p:sp>
        <p:nvSpPr>
          <p:cNvPr id="9" name="テキスト ボックス 8">
            <a:extLst>
              <a:ext uri="{FF2B5EF4-FFF2-40B4-BE49-F238E27FC236}">
                <a16:creationId xmlns:a16="http://schemas.microsoft.com/office/drawing/2014/main" id="{7B07D1BD-A455-883B-2EB5-56E395E3A64F}"/>
              </a:ext>
            </a:extLst>
          </p:cNvPr>
          <p:cNvSpPr txBox="1"/>
          <p:nvPr/>
        </p:nvSpPr>
        <p:spPr>
          <a:xfrm>
            <a:off x="1121558" y="2742139"/>
            <a:ext cx="4815961" cy="1800493"/>
          </a:xfrm>
          <a:prstGeom prst="rect">
            <a:avLst/>
          </a:prstGeom>
          <a:noFill/>
        </p:spPr>
        <p:txBody>
          <a:bodyPr wrap="square" rtlCol="0">
            <a:spAutoFit/>
          </a:bodyPr>
          <a:lstStyle/>
          <a:p>
            <a:pPr algn="ctr">
              <a:lnSpc>
                <a:spcPct val="150000"/>
              </a:lnSpc>
            </a:pPr>
            <a:r>
              <a:rPr kumimoji="1" lang="ja-JP" altLang="en-US" sz="2400" b="1" dirty="0">
                <a:solidFill>
                  <a:srgbClr val="002060"/>
                </a:solidFill>
                <a:latin typeface="BIZ UDPゴシック" panose="020B0400000000000000" pitchFamily="50" charset="-128"/>
                <a:ea typeface="BIZ UDPゴシック" panose="020B0400000000000000" pitchFamily="50" charset="-128"/>
              </a:rPr>
              <a:t>令和７年１２月１７日（水）</a:t>
            </a:r>
            <a:endParaRPr kumimoji="1" lang="en-US" altLang="ja-JP" sz="2400" b="1" dirty="0">
              <a:solidFill>
                <a:srgbClr val="002060"/>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400" b="1" dirty="0">
                <a:solidFill>
                  <a:srgbClr val="002060"/>
                </a:solidFill>
                <a:latin typeface="BIZ UDPゴシック" panose="020B0400000000000000" pitchFamily="50" charset="-128"/>
                <a:ea typeface="BIZ UDPゴシック" panose="020B0400000000000000" pitchFamily="50" charset="-128"/>
              </a:rPr>
              <a:t> </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１</a:t>
            </a:r>
            <a:r>
              <a:rPr kumimoji="1" lang="en-US" altLang="ja-JP" sz="1400" b="1" dirty="0" smtClean="0">
                <a:solidFill>
                  <a:srgbClr val="002060"/>
                </a:solidFill>
                <a:latin typeface="BIZ UDPゴシック" panose="020B0400000000000000" pitchFamily="50" charset="-128"/>
                <a:ea typeface="BIZ UDPゴシック" panose="020B0400000000000000" pitchFamily="50" charset="-128"/>
              </a:rPr>
              <a:t>3</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時</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3</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０分</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１</a:t>
            </a:r>
            <a:r>
              <a:rPr kumimoji="1" lang="en-US" altLang="ja-JP" sz="1400" b="1" dirty="0" smtClean="0">
                <a:solidFill>
                  <a:srgbClr val="002060"/>
                </a:solidFill>
                <a:latin typeface="BIZ UDPゴシック" panose="020B0400000000000000" pitchFamily="50" charset="-128"/>
                <a:ea typeface="BIZ UDPゴシック" panose="020B0400000000000000" pitchFamily="50" charset="-128"/>
              </a:rPr>
              <a:t>5</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時</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3</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０分</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（受付</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１３時</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15</a:t>
            </a:r>
            <a:r>
              <a:rPr kumimoji="1" lang="ja-JP" altLang="en-US" sz="1400" b="1" dirty="0" smtClean="0">
                <a:solidFill>
                  <a:srgbClr val="002060"/>
                </a:solidFill>
                <a:latin typeface="BIZ UDPゴシック" panose="020B0400000000000000" pitchFamily="50" charset="-128"/>
                <a:ea typeface="BIZ UDPゴシック" panose="020B0400000000000000" pitchFamily="50" charset="-128"/>
              </a:rPr>
              <a:t>分</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a:t>
            </a:r>
            <a:endParaRPr kumimoji="1" lang="en-US" altLang="ja-JP" sz="1600" b="1" dirty="0">
              <a:solidFill>
                <a:srgbClr val="002060"/>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800" b="1" dirty="0">
                <a:solidFill>
                  <a:srgbClr val="002060"/>
                </a:solidFill>
                <a:latin typeface="BIZ UDPゴシック" panose="020B0400000000000000" pitchFamily="50" charset="-128"/>
                <a:ea typeface="BIZ UDPゴシック" panose="020B0400000000000000" pitchFamily="50" charset="-128"/>
              </a:rPr>
              <a:t>会場 ：</a:t>
            </a:r>
            <a:r>
              <a:rPr kumimoji="1" lang="ja-JP" altLang="en-US" b="1" dirty="0">
                <a:solidFill>
                  <a:srgbClr val="002060"/>
                </a:solidFill>
                <a:latin typeface="BIZ UDPゴシック" panose="020B0400000000000000" pitchFamily="50" charset="-128"/>
                <a:ea typeface="BIZ UDPゴシック" panose="020B0400000000000000" pitchFamily="50" charset="-128"/>
              </a:rPr>
              <a:t>さくら会西五反田（西五反田</a:t>
            </a:r>
            <a:r>
              <a:rPr kumimoji="1" lang="en-US" altLang="ja-JP" b="1" dirty="0">
                <a:solidFill>
                  <a:srgbClr val="002060"/>
                </a:solidFill>
                <a:latin typeface="BIZ UDPゴシック" panose="020B0400000000000000" pitchFamily="50" charset="-128"/>
                <a:ea typeface="BIZ UDPゴシック" panose="020B0400000000000000" pitchFamily="50" charset="-128"/>
              </a:rPr>
              <a:t>3-6-6</a:t>
            </a:r>
            <a:r>
              <a:rPr kumimoji="1" lang="ja-JP" altLang="en-US" b="1" dirty="0">
                <a:solidFill>
                  <a:srgbClr val="002060"/>
                </a:solidFill>
                <a:latin typeface="BIZ UDPゴシック" panose="020B0400000000000000" pitchFamily="50" charset="-128"/>
                <a:ea typeface="BIZ UDPゴシック" panose="020B0400000000000000" pitchFamily="50" charset="-128"/>
              </a:rPr>
              <a:t>）</a:t>
            </a:r>
            <a:endParaRPr kumimoji="1" lang="en-US" altLang="ja-JP" sz="1800" b="1" dirty="0">
              <a:solidFill>
                <a:srgbClr val="002060"/>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800" b="1" dirty="0">
                <a:solidFill>
                  <a:srgbClr val="002060"/>
                </a:solidFill>
                <a:latin typeface="BIZ UDPゴシック" panose="020B0400000000000000" pitchFamily="50" charset="-128"/>
                <a:ea typeface="BIZ UDPゴシック" panose="020B0400000000000000" pitchFamily="50" charset="-128"/>
              </a:rPr>
              <a:t>定員 ： </a:t>
            </a:r>
            <a:r>
              <a:rPr kumimoji="1" lang="ja-JP" altLang="en-US" b="1" dirty="0">
                <a:solidFill>
                  <a:srgbClr val="002060"/>
                </a:solidFill>
                <a:latin typeface="BIZ UDPゴシック" panose="020B0400000000000000" pitchFamily="50" charset="-128"/>
                <a:ea typeface="BIZ UDPゴシック" panose="020B0400000000000000" pitchFamily="50" charset="-128"/>
              </a:rPr>
              <a:t>１０名</a:t>
            </a:r>
            <a:endParaRPr kumimoji="1" lang="ja-JP" altLang="en-US" sz="1800" b="1" dirty="0">
              <a:solidFill>
                <a:srgbClr val="002060"/>
              </a:solidFill>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2EDD47F5-59F7-7A30-46C2-4F08C22F6AC3}"/>
              </a:ext>
            </a:extLst>
          </p:cNvPr>
          <p:cNvSpPr/>
          <p:nvPr/>
        </p:nvSpPr>
        <p:spPr>
          <a:xfrm>
            <a:off x="256571" y="2373004"/>
            <a:ext cx="1135736" cy="1077858"/>
          </a:xfrm>
          <a:prstGeom prst="ellipse">
            <a:avLst/>
          </a:prstGeom>
          <a:solidFill>
            <a:srgbClr val="0029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0011FEE-DB1C-38CB-74DE-8F39461325B7}"/>
              </a:ext>
            </a:extLst>
          </p:cNvPr>
          <p:cNvSpPr txBox="1"/>
          <p:nvPr/>
        </p:nvSpPr>
        <p:spPr>
          <a:xfrm>
            <a:off x="1911149" y="9371867"/>
            <a:ext cx="3236784" cy="584775"/>
          </a:xfrm>
          <a:prstGeom prst="rect">
            <a:avLst/>
          </a:prstGeom>
          <a:noFill/>
        </p:spPr>
        <p:txBody>
          <a:bodyPr wrap="none" rtlCol="0">
            <a:spAutoFit/>
          </a:bodyPr>
          <a:lstStyle/>
          <a:p>
            <a:r>
              <a:rPr kumimoji="1" lang="ja-JP" altLang="en-US" sz="1400" b="1" dirty="0">
                <a:solidFill>
                  <a:srgbClr val="00297A"/>
                </a:solidFill>
                <a:latin typeface="BIZ UDPゴシック" panose="020B0400000000000000" pitchFamily="50" charset="-128"/>
                <a:ea typeface="BIZ UDPゴシック" panose="020B0400000000000000" pitchFamily="50" charset="-128"/>
              </a:rPr>
              <a:t>品川区高齢者福祉課高齢者支援第二係</a:t>
            </a:r>
            <a:endParaRPr kumimoji="1" lang="en-US" altLang="ja-JP" sz="1400" b="1" dirty="0">
              <a:solidFill>
                <a:srgbClr val="00297A"/>
              </a:solidFill>
              <a:latin typeface="BIZ UDPゴシック" panose="020B0400000000000000" pitchFamily="50" charset="-128"/>
              <a:ea typeface="BIZ UDPゴシック" panose="020B0400000000000000" pitchFamily="50" charset="-128"/>
            </a:endParaRPr>
          </a:p>
          <a:p>
            <a:endParaRPr kumimoji="1" lang="ja-JP" altLang="en-US" dirty="0"/>
          </a:p>
        </p:txBody>
      </p:sp>
      <p:grpSp>
        <p:nvGrpSpPr>
          <p:cNvPr id="36" name="グループ化 35">
            <a:extLst>
              <a:ext uri="{FF2B5EF4-FFF2-40B4-BE49-F238E27FC236}">
                <a16:creationId xmlns:a16="http://schemas.microsoft.com/office/drawing/2014/main" id="{88C0AADA-3295-A7EA-3228-1E322499C6C0}"/>
              </a:ext>
            </a:extLst>
          </p:cNvPr>
          <p:cNvGrpSpPr/>
          <p:nvPr/>
        </p:nvGrpSpPr>
        <p:grpSpPr>
          <a:xfrm>
            <a:off x="546054" y="6892977"/>
            <a:ext cx="340368" cy="1273338"/>
            <a:chOff x="519021" y="6865775"/>
            <a:chExt cx="340368" cy="1273338"/>
          </a:xfrm>
        </p:grpSpPr>
        <p:grpSp>
          <p:nvGrpSpPr>
            <p:cNvPr id="22" name="グループ化 21">
              <a:extLst>
                <a:ext uri="{FF2B5EF4-FFF2-40B4-BE49-F238E27FC236}">
                  <a16:creationId xmlns:a16="http://schemas.microsoft.com/office/drawing/2014/main" id="{6D04FED9-9750-6F4A-A349-8F5C0B5F7D74}"/>
                </a:ext>
              </a:extLst>
            </p:cNvPr>
            <p:cNvGrpSpPr/>
            <p:nvPr/>
          </p:nvGrpSpPr>
          <p:grpSpPr>
            <a:xfrm>
              <a:off x="533010" y="7835385"/>
              <a:ext cx="312391" cy="303728"/>
              <a:chOff x="390803" y="7826231"/>
              <a:chExt cx="312391" cy="303728"/>
            </a:xfrm>
          </p:grpSpPr>
          <p:sp>
            <p:nvSpPr>
              <p:cNvPr id="24" name="正方形/長方形 23"/>
              <p:cNvSpPr/>
              <p:nvPr/>
            </p:nvSpPr>
            <p:spPr>
              <a:xfrm>
                <a:off x="390803" y="7826231"/>
                <a:ext cx="312391" cy="303728"/>
              </a:xfrm>
              <a:prstGeom prst="rect">
                <a:avLst/>
              </a:prstGeom>
              <a:solidFill>
                <a:srgbClr val="0029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41" name="右矢印 40"/>
              <p:cNvSpPr/>
              <p:nvPr/>
            </p:nvSpPr>
            <p:spPr>
              <a:xfrm>
                <a:off x="442403" y="7882890"/>
                <a:ext cx="236834" cy="177410"/>
              </a:xfrm>
              <a:prstGeom prst="rightArrow">
                <a:avLst/>
              </a:prstGeom>
              <a:solidFill>
                <a:srgbClr val="F0FB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56147606-0524-E34A-87AA-4946BD5D5849}"/>
                </a:ext>
              </a:extLst>
            </p:cNvPr>
            <p:cNvGrpSpPr/>
            <p:nvPr/>
          </p:nvGrpSpPr>
          <p:grpSpPr>
            <a:xfrm>
              <a:off x="519021" y="7336555"/>
              <a:ext cx="312391" cy="303728"/>
              <a:chOff x="390803" y="7826231"/>
              <a:chExt cx="312391" cy="303728"/>
            </a:xfrm>
          </p:grpSpPr>
          <p:sp>
            <p:nvSpPr>
              <p:cNvPr id="26" name="正方形/長方形 25">
                <a:extLst>
                  <a:ext uri="{FF2B5EF4-FFF2-40B4-BE49-F238E27FC236}">
                    <a16:creationId xmlns:a16="http://schemas.microsoft.com/office/drawing/2014/main" id="{4C0AD150-865F-8B75-083E-6A190536558E}"/>
                  </a:ext>
                </a:extLst>
              </p:cNvPr>
              <p:cNvSpPr/>
              <p:nvPr/>
            </p:nvSpPr>
            <p:spPr>
              <a:xfrm>
                <a:off x="390803" y="7826231"/>
                <a:ext cx="312391" cy="303728"/>
              </a:xfrm>
              <a:prstGeom prst="rect">
                <a:avLst/>
              </a:prstGeom>
              <a:solidFill>
                <a:srgbClr val="0029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27" name="右矢印 40">
                <a:extLst>
                  <a:ext uri="{FF2B5EF4-FFF2-40B4-BE49-F238E27FC236}">
                    <a16:creationId xmlns:a16="http://schemas.microsoft.com/office/drawing/2014/main" id="{545BBC71-FD50-EDBC-5C61-E717D415E9B1}"/>
                  </a:ext>
                </a:extLst>
              </p:cNvPr>
              <p:cNvSpPr/>
              <p:nvPr/>
            </p:nvSpPr>
            <p:spPr>
              <a:xfrm>
                <a:off x="442403" y="7882890"/>
                <a:ext cx="236834" cy="177410"/>
              </a:xfrm>
              <a:prstGeom prst="rightArrow">
                <a:avLst/>
              </a:prstGeom>
              <a:solidFill>
                <a:srgbClr val="F0FB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9D3F3384-2FDB-9A5C-7B89-F274E35AF8E2}"/>
                </a:ext>
              </a:extLst>
            </p:cNvPr>
            <p:cNvGrpSpPr/>
            <p:nvPr/>
          </p:nvGrpSpPr>
          <p:grpSpPr>
            <a:xfrm>
              <a:off x="546998" y="6865775"/>
              <a:ext cx="312391" cy="303728"/>
              <a:chOff x="390803" y="7826231"/>
              <a:chExt cx="312391" cy="303728"/>
            </a:xfrm>
          </p:grpSpPr>
          <p:sp>
            <p:nvSpPr>
              <p:cNvPr id="29" name="正方形/長方形 28">
                <a:extLst>
                  <a:ext uri="{FF2B5EF4-FFF2-40B4-BE49-F238E27FC236}">
                    <a16:creationId xmlns:a16="http://schemas.microsoft.com/office/drawing/2014/main" id="{5B96DFEC-8191-028F-FF63-AEC5032E4ED0}"/>
                  </a:ext>
                </a:extLst>
              </p:cNvPr>
              <p:cNvSpPr/>
              <p:nvPr/>
            </p:nvSpPr>
            <p:spPr>
              <a:xfrm>
                <a:off x="390803" y="7826231"/>
                <a:ext cx="312391" cy="303728"/>
              </a:xfrm>
              <a:prstGeom prst="rect">
                <a:avLst/>
              </a:prstGeom>
              <a:solidFill>
                <a:srgbClr val="0029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32" name="右矢印 40">
                <a:extLst>
                  <a:ext uri="{FF2B5EF4-FFF2-40B4-BE49-F238E27FC236}">
                    <a16:creationId xmlns:a16="http://schemas.microsoft.com/office/drawing/2014/main" id="{65422742-C4BB-A22D-35DE-16855756D0F2}"/>
                  </a:ext>
                </a:extLst>
              </p:cNvPr>
              <p:cNvSpPr/>
              <p:nvPr/>
            </p:nvSpPr>
            <p:spPr>
              <a:xfrm>
                <a:off x="442403" y="7882890"/>
                <a:ext cx="236834" cy="177410"/>
              </a:xfrm>
              <a:prstGeom prst="rightArrow">
                <a:avLst/>
              </a:prstGeom>
              <a:solidFill>
                <a:srgbClr val="F0FB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sp>
        <p:nvSpPr>
          <p:cNvPr id="35" name="スマイル 34">
            <a:extLst>
              <a:ext uri="{FF2B5EF4-FFF2-40B4-BE49-F238E27FC236}">
                <a16:creationId xmlns:a16="http://schemas.microsoft.com/office/drawing/2014/main" id="{B3FFED37-BE24-40DB-C225-3E2FFCDC34AE}"/>
              </a:ext>
            </a:extLst>
          </p:cNvPr>
          <p:cNvSpPr/>
          <p:nvPr/>
        </p:nvSpPr>
        <p:spPr>
          <a:xfrm>
            <a:off x="519134" y="6427482"/>
            <a:ext cx="380557" cy="354890"/>
          </a:xfrm>
          <a:prstGeom prst="smileyFace">
            <a:avLst>
              <a:gd name="adj" fmla="val 4653"/>
            </a:avLst>
          </a:prstGeom>
          <a:solidFill>
            <a:srgbClr val="0029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DFD8947-C586-36FF-CC63-1ACF25B3F602}"/>
              </a:ext>
            </a:extLst>
          </p:cNvPr>
          <p:cNvSpPr txBox="1"/>
          <p:nvPr/>
        </p:nvSpPr>
        <p:spPr>
          <a:xfrm>
            <a:off x="289089" y="2518716"/>
            <a:ext cx="1091133" cy="984885"/>
          </a:xfrm>
          <a:prstGeom prst="rect">
            <a:avLst/>
          </a:prstGeom>
          <a:noFill/>
          <a:ln w="3175">
            <a:noFill/>
          </a:ln>
        </p:spPr>
        <p:txBody>
          <a:bodyPr wrap="none" rtlCol="0">
            <a:spAutoFit/>
          </a:bodyPr>
          <a:lstStyle/>
          <a:p>
            <a:pPr algn="ctr"/>
            <a:r>
              <a:rPr kumimoji="1" lang="ja-JP" altLang="en-US" sz="2000" b="1" dirty="0">
                <a:ln>
                  <a:solidFill>
                    <a:schemeClr val="accent2"/>
                  </a:solidFill>
                </a:ln>
                <a:solidFill>
                  <a:schemeClr val="bg1"/>
                </a:solidFill>
                <a:latin typeface="BIZ UDPゴシック" panose="020B0400000000000000" pitchFamily="50" charset="-128"/>
                <a:ea typeface="BIZ UDPゴシック" panose="020B0400000000000000" pitchFamily="50" charset="-128"/>
              </a:rPr>
              <a:t>参加費</a:t>
            </a:r>
            <a:endParaRPr kumimoji="1" lang="en-US" altLang="ja-JP" sz="2000" b="1" dirty="0">
              <a:ln>
                <a:solidFill>
                  <a:schemeClr val="accent2"/>
                </a:solidFill>
              </a:ln>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2000" b="1" dirty="0">
                <a:ln>
                  <a:solidFill>
                    <a:schemeClr val="accent2"/>
                  </a:solidFill>
                </a:ln>
                <a:solidFill>
                  <a:schemeClr val="bg1"/>
                </a:solidFill>
                <a:latin typeface="BIZ UDPゴシック" panose="020B0400000000000000" pitchFamily="50" charset="-128"/>
                <a:ea typeface="BIZ UDPゴシック" panose="020B0400000000000000" pitchFamily="50" charset="-128"/>
              </a:rPr>
              <a:t>無料</a:t>
            </a: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608" y="4693883"/>
            <a:ext cx="1636812" cy="2181923"/>
          </a:xfrm>
          <a:prstGeom prst="rect">
            <a:avLst/>
          </a:prstGeom>
        </p:spPr>
      </p:pic>
    </p:spTree>
    <p:extLst>
      <p:ext uri="{BB962C8B-B14F-4D97-AF65-F5344CB8AC3E}">
        <p14:creationId xmlns:p14="http://schemas.microsoft.com/office/powerpoint/2010/main" val="2657797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p:nvPr/>
        </p:nvPicPr>
        <p:blipFill>
          <a:blip r:embed="rId2"/>
          <a:stretch>
            <a:fillRect/>
          </a:stretch>
        </p:blipFill>
        <p:spPr>
          <a:xfrm>
            <a:off x="3521505" y="664201"/>
            <a:ext cx="2974546" cy="1983749"/>
          </a:xfrm>
          <a:prstGeom prst="rect">
            <a:avLst/>
          </a:prstGeom>
          <a:ln w="12700">
            <a:solidFill>
              <a:srgbClr val="FF0000"/>
            </a:solidFill>
          </a:ln>
          <a:effectLst/>
        </p:spPr>
      </p:pic>
      <p:graphicFrame>
        <p:nvGraphicFramePr>
          <p:cNvPr id="4" name="表 3"/>
          <p:cNvGraphicFramePr>
            <a:graphicFrameLocks noGrp="1"/>
          </p:cNvGraphicFramePr>
          <p:nvPr>
            <p:extLst>
              <p:ext uri="{D42A27DB-BD31-4B8C-83A1-F6EECF244321}">
                <p14:modId xmlns:p14="http://schemas.microsoft.com/office/powerpoint/2010/main" val="1728731657"/>
              </p:ext>
            </p:extLst>
          </p:nvPr>
        </p:nvGraphicFramePr>
        <p:xfrm>
          <a:off x="533921" y="3943121"/>
          <a:ext cx="5854362" cy="5016663"/>
        </p:xfrm>
        <a:graphic>
          <a:graphicData uri="http://schemas.openxmlformats.org/drawingml/2006/table">
            <a:tbl>
              <a:tblPr firstRow="1" bandRow="1">
                <a:tableStyleId>{5C22544A-7EE6-4342-B048-85BDC9FD1C3A}</a:tableStyleId>
              </a:tblPr>
              <a:tblGrid>
                <a:gridCol w="1597439">
                  <a:extLst>
                    <a:ext uri="{9D8B030D-6E8A-4147-A177-3AD203B41FA5}">
                      <a16:colId xmlns:a16="http://schemas.microsoft.com/office/drawing/2014/main" val="2827951324"/>
                    </a:ext>
                  </a:extLst>
                </a:gridCol>
                <a:gridCol w="4256923">
                  <a:extLst>
                    <a:ext uri="{9D8B030D-6E8A-4147-A177-3AD203B41FA5}">
                      <a16:colId xmlns:a16="http://schemas.microsoft.com/office/drawing/2014/main" val="2527022813"/>
                    </a:ext>
                  </a:extLst>
                </a:gridCol>
              </a:tblGrid>
              <a:tr h="317311">
                <a:tc rowSpan="2">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お名前</a:t>
                      </a: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88805" marR="88805" marT="44402" marB="444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698255867"/>
                  </a:ext>
                </a:extLst>
              </a:tr>
              <a:tr h="539780">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88805" marR="88805" marT="44402" marB="444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830129"/>
                  </a:ext>
                </a:extLst>
              </a:tr>
              <a:tr h="539780">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ご住所</a:t>
                      </a: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88805" marR="88805" marT="44402" marB="444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4875305"/>
                  </a:ext>
                </a:extLst>
              </a:tr>
              <a:tr h="539780">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電話番号</a:t>
                      </a: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88805" marR="88805" marT="44402" marB="444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871643"/>
                  </a:ext>
                </a:extLst>
              </a:tr>
              <a:tr h="539780">
                <a:tc>
                  <a:txBody>
                    <a:bodyPr/>
                    <a:lstStyle/>
                    <a:p>
                      <a:pPr algn="ct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FAX</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番号</a:t>
                      </a: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marL="88805" marR="88805" marT="44402" marB="444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990532"/>
                  </a:ext>
                </a:extLst>
              </a:tr>
              <a:tr h="539780">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メールアドレス</a:t>
                      </a: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メールでの連絡をご希望の場合のみ記入してください</a:t>
                      </a:r>
                    </a:p>
                  </a:txBody>
                  <a:tcPr marL="88805" marR="88805" marT="44402" marB="444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8812982"/>
                  </a:ext>
                </a:extLst>
              </a:tr>
              <a:tr h="857297">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あなたがケア</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している方</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（該当するものに</a:t>
                      </a:r>
                      <a:r>
                        <a:rPr kumimoji="1" lang="ja-JP" altLang="en-US" sz="1100" dirty="0" err="1">
                          <a:solidFill>
                            <a:schemeClr val="tx1"/>
                          </a:solidFill>
                          <a:latin typeface="HG丸ｺﾞｼｯｸM-PRO" panose="020F0600000000000000" pitchFamily="50" charset="-128"/>
                          <a:ea typeface="HG丸ｺﾞｼｯｸM-PRO" panose="020F0600000000000000" pitchFamily="50" charset="-128"/>
                        </a:rPr>
                        <a:t>〇</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配偶者 ・ 父母 ・ 祖父母 ・ 兄弟姉妹 ・ 子</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777514" rtl="0" eaLnBrk="1" fontAlgn="auto" latinLnBrk="0" hangingPunct="1">
                        <a:lnSpc>
                          <a:spcPct val="100000"/>
                        </a:lnSpc>
                        <a:spcBef>
                          <a:spcPts val="120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その他親族 ・ 知人 ・ その他（　　　　　）</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441756"/>
                  </a:ext>
                </a:extLst>
              </a:tr>
              <a:tr h="1143062">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話したい</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ことや</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聞いてみたいこと</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を教えてください</a:t>
                      </a: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7514" rtl="0" eaLnBrk="1" fontAlgn="auto" latinLnBrk="0" hangingPunct="1">
                        <a:lnSpc>
                          <a:spcPct val="100000"/>
                        </a:lnSpc>
                        <a:spcBef>
                          <a:spcPts val="1200"/>
                        </a:spcBef>
                        <a:spcAft>
                          <a:spcPts val="0"/>
                        </a:spcAft>
                        <a:buClrTx/>
                        <a:buSzTx/>
                        <a:buFontTx/>
                        <a:buNone/>
                        <a:tabLst/>
                        <a:defRPr/>
                      </a:pP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txBody>
                  <a:tcPr marL="88805" marR="88805" marT="44402" marB="4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507978"/>
                  </a:ext>
                </a:extLst>
              </a:tr>
            </a:tbl>
          </a:graphicData>
        </a:graphic>
      </p:graphicFrame>
      <p:sp>
        <p:nvSpPr>
          <p:cNvPr id="5" name="テキスト ボックス 4"/>
          <p:cNvSpPr txBox="1"/>
          <p:nvPr/>
        </p:nvSpPr>
        <p:spPr>
          <a:xfrm>
            <a:off x="1394964" y="2650275"/>
            <a:ext cx="4253087" cy="916533"/>
          </a:xfrm>
          <a:prstGeom prst="rect">
            <a:avLst/>
          </a:prstGeom>
          <a:noFill/>
        </p:spPr>
        <p:txBody>
          <a:bodyPr wrap="none" rtlCol="0">
            <a:spAutoFit/>
          </a:bodyPr>
          <a:lstStyle/>
          <a:p>
            <a:pPr algn="ctr">
              <a:spcAft>
                <a:spcPts val="529"/>
              </a:spcAft>
            </a:pPr>
            <a:r>
              <a:rPr lang="ja-JP" altLang="en-US" sz="1411" dirty="0">
                <a:latin typeface="HG丸ｺﾞｼｯｸM-PRO" panose="020F0600000000000000" pitchFamily="50" charset="-128"/>
                <a:ea typeface="HG丸ｺﾞｼｯｸM-PRO" panose="020F0600000000000000" pitchFamily="50" charset="-128"/>
              </a:rPr>
              <a:t>品川区高齢者福祉課高齢者支援第二係あて</a:t>
            </a:r>
            <a:endParaRPr lang="en-US" altLang="ja-JP" sz="1411" dirty="0">
              <a:latin typeface="HG丸ｺﾞｼｯｸM-PRO" panose="020F0600000000000000" pitchFamily="50" charset="-128"/>
              <a:ea typeface="HG丸ｺﾞｼｯｸM-PRO" panose="020F0600000000000000" pitchFamily="50" charset="-128"/>
            </a:endParaRPr>
          </a:p>
          <a:p>
            <a:pPr algn="ctr"/>
            <a:r>
              <a:rPr lang="ja-JP" altLang="en-US" sz="1764" dirty="0">
                <a:latin typeface="HG丸ｺﾞｼｯｸM-PRO" panose="020F0600000000000000" pitchFamily="50" charset="-128"/>
                <a:ea typeface="HG丸ｺﾞｼｯｸM-PRO" panose="020F0600000000000000" pitchFamily="50" charset="-128"/>
              </a:rPr>
              <a:t>ケアラーの憩いの場＠さくら会西五反田</a:t>
            </a:r>
            <a:endParaRPr lang="en-US" altLang="ja-JP" sz="1764" dirty="0">
              <a:latin typeface="HG丸ｺﾞｼｯｸM-PRO" panose="020F0600000000000000" pitchFamily="50" charset="-128"/>
              <a:ea typeface="HG丸ｺﾞｼｯｸM-PRO" panose="020F0600000000000000" pitchFamily="50" charset="-128"/>
            </a:endParaRPr>
          </a:p>
          <a:p>
            <a:pPr algn="ctr"/>
            <a:r>
              <a:rPr lang="en-US" altLang="ja-JP" sz="1764" dirty="0">
                <a:latin typeface="HG丸ｺﾞｼｯｸM-PRO" panose="020F0600000000000000" pitchFamily="50" charset="-128"/>
                <a:ea typeface="HG丸ｺﾞｼｯｸM-PRO" panose="020F0600000000000000" pitchFamily="50" charset="-128"/>
              </a:rPr>
              <a:t>FAX</a:t>
            </a:r>
            <a:r>
              <a:rPr lang="ja-JP" altLang="en-US" sz="1764" dirty="0">
                <a:latin typeface="HG丸ｺﾞｼｯｸM-PRO" panose="020F0600000000000000" pitchFamily="50" charset="-128"/>
                <a:ea typeface="HG丸ｺﾞｼｯｸM-PRO" panose="020F0600000000000000" pitchFamily="50" charset="-128"/>
              </a:rPr>
              <a:t>用参加申込書</a:t>
            </a:r>
          </a:p>
        </p:txBody>
      </p:sp>
      <p:sp>
        <p:nvSpPr>
          <p:cNvPr id="6" name="テキスト ボックス 5"/>
          <p:cNvSpPr txBox="1"/>
          <p:nvPr/>
        </p:nvSpPr>
        <p:spPr>
          <a:xfrm>
            <a:off x="1059880" y="4061368"/>
            <a:ext cx="582211" cy="211917"/>
          </a:xfrm>
          <a:prstGeom prst="rect">
            <a:avLst/>
          </a:prstGeom>
          <a:noFill/>
        </p:spPr>
        <p:txBody>
          <a:bodyPr wrap="none" rtlCol="0">
            <a:spAutoFit/>
          </a:bodyPr>
          <a:lstStyle/>
          <a:p>
            <a:pPr algn="ctr"/>
            <a:r>
              <a:rPr lang="ja-JP" altLang="en-US" sz="777" dirty="0">
                <a:latin typeface="HG丸ｺﾞｼｯｸM-PRO" panose="020F0600000000000000" pitchFamily="50" charset="-128"/>
                <a:ea typeface="HG丸ｺﾞｼｯｸM-PRO" panose="020F0600000000000000" pitchFamily="50" charset="-128"/>
              </a:rPr>
              <a:t>ふりがな</a:t>
            </a:r>
          </a:p>
        </p:txBody>
      </p:sp>
      <p:sp>
        <p:nvSpPr>
          <p:cNvPr id="8" name="テキスト ボックス 7"/>
          <p:cNvSpPr txBox="1"/>
          <p:nvPr/>
        </p:nvSpPr>
        <p:spPr>
          <a:xfrm>
            <a:off x="614473" y="8956708"/>
            <a:ext cx="5700600" cy="579646"/>
          </a:xfrm>
          <a:prstGeom prst="rect">
            <a:avLst/>
          </a:prstGeom>
          <a:noFill/>
        </p:spPr>
        <p:txBody>
          <a:bodyPr wrap="none" rtlCol="0">
            <a:spAutoFit/>
          </a:bodyPr>
          <a:lstStyle/>
          <a:p>
            <a:pPr>
              <a:lnSpc>
                <a:spcPts val="1942"/>
              </a:lnSpc>
            </a:pPr>
            <a:r>
              <a:rPr lang="en-US" altLang="ja-JP" sz="1165" dirty="0">
                <a:latin typeface="HG丸ｺﾞｼｯｸM-PRO" panose="020F0600000000000000" pitchFamily="50" charset="-128"/>
                <a:ea typeface="HG丸ｺﾞｼｯｸM-PRO" panose="020F0600000000000000" pitchFamily="50" charset="-128"/>
              </a:rPr>
              <a:t>※</a:t>
            </a:r>
            <a:r>
              <a:rPr lang="ja-JP" altLang="en-US" sz="1165" dirty="0">
                <a:latin typeface="HG丸ｺﾞｼｯｸM-PRO" panose="020F0600000000000000" pitchFamily="50" charset="-128"/>
                <a:ea typeface="HG丸ｺﾞｼｯｸM-PRO" panose="020F0600000000000000" pitchFamily="50" charset="-128"/>
              </a:rPr>
              <a:t>２名以上の参加を希望される場合は、余白に氏名とふりがなを記入してください</a:t>
            </a:r>
            <a:endParaRPr lang="en-US" altLang="ja-JP" sz="1165" dirty="0">
              <a:latin typeface="HG丸ｺﾞｼｯｸM-PRO" panose="020F0600000000000000" pitchFamily="50" charset="-128"/>
              <a:ea typeface="HG丸ｺﾞｼｯｸM-PRO" panose="020F0600000000000000" pitchFamily="50" charset="-128"/>
            </a:endParaRPr>
          </a:p>
          <a:p>
            <a:pPr>
              <a:lnSpc>
                <a:spcPts val="1942"/>
              </a:lnSpc>
            </a:pPr>
            <a:r>
              <a:rPr lang="en-US" altLang="ja-JP" sz="1165" dirty="0">
                <a:latin typeface="HG丸ｺﾞｼｯｸM-PRO" panose="020F0600000000000000" pitchFamily="50" charset="-128"/>
                <a:ea typeface="HG丸ｺﾞｼｯｸM-PRO" panose="020F0600000000000000" pitchFamily="50" charset="-128"/>
              </a:rPr>
              <a:t>※</a:t>
            </a:r>
            <a:r>
              <a:rPr lang="ja-JP" altLang="en-US" sz="1411" b="1" u="sng" dirty="0">
                <a:latin typeface="HG丸ｺﾞｼｯｸM-PRO" panose="020F0600000000000000" pitchFamily="50" charset="-128"/>
                <a:ea typeface="HG丸ｺﾞｼｯｸM-PRO" panose="020F0600000000000000" pitchFamily="50" charset="-128"/>
              </a:rPr>
              <a:t>１２月１４日（日）</a:t>
            </a:r>
            <a:r>
              <a:rPr lang="ja-JP" altLang="en-US" sz="1165" b="1" u="sng" dirty="0">
                <a:latin typeface="HG丸ｺﾞｼｯｸM-PRO" panose="020F0600000000000000" pitchFamily="50" charset="-128"/>
                <a:ea typeface="HG丸ｺﾞｼｯｸM-PRO" panose="020F0600000000000000" pitchFamily="50" charset="-128"/>
              </a:rPr>
              <a:t>までにお申し込みください</a:t>
            </a:r>
          </a:p>
        </p:txBody>
      </p:sp>
      <p:sp>
        <p:nvSpPr>
          <p:cNvPr id="12" name="テキスト ボックス 11"/>
          <p:cNvSpPr txBox="1"/>
          <p:nvPr/>
        </p:nvSpPr>
        <p:spPr>
          <a:xfrm>
            <a:off x="1495149" y="3512179"/>
            <a:ext cx="4052713" cy="336695"/>
          </a:xfrm>
          <a:prstGeom prst="rect">
            <a:avLst/>
          </a:prstGeom>
          <a:noFill/>
        </p:spPr>
        <p:txBody>
          <a:bodyPr wrap="none" rtlCol="0">
            <a:spAutoFit/>
          </a:bodyPr>
          <a:lstStyle/>
          <a:p>
            <a:pPr algn="ctr">
              <a:spcAft>
                <a:spcPts val="529"/>
              </a:spcAft>
            </a:pPr>
            <a:r>
              <a:rPr lang="ja-JP" altLang="en-US" sz="1588" dirty="0">
                <a:latin typeface="HG丸ｺﾞｼｯｸM-PRO" panose="020F0600000000000000" pitchFamily="50" charset="-128"/>
                <a:ea typeface="HG丸ｺﾞｼｯｸM-PRO" panose="020F0600000000000000" pitchFamily="50" charset="-128"/>
              </a:rPr>
              <a:t>ＦＡＸ送信先　０３－５７４２－６８８１</a:t>
            </a:r>
            <a:endParaRPr lang="en-US" altLang="ja-JP" sz="1588" dirty="0">
              <a:latin typeface="HG丸ｺﾞｼｯｸM-PRO" panose="020F0600000000000000" pitchFamily="50" charset="-128"/>
              <a:ea typeface="HG丸ｺﾞｼｯｸM-PRO" panose="020F0600000000000000" pitchFamily="50" charset="-128"/>
            </a:endParaRPr>
          </a:p>
        </p:txBody>
      </p:sp>
      <p:sp>
        <p:nvSpPr>
          <p:cNvPr id="15" name="object 4"/>
          <p:cNvSpPr txBox="1"/>
          <p:nvPr/>
        </p:nvSpPr>
        <p:spPr>
          <a:xfrm>
            <a:off x="545778" y="382882"/>
            <a:ext cx="3839535" cy="392919"/>
          </a:xfrm>
          <a:prstGeom prst="rect">
            <a:avLst/>
          </a:prstGeom>
        </p:spPr>
        <p:txBody>
          <a:bodyPr vert="horz" wrap="square" lIns="0" tIns="12881" rIns="0" bIns="0" rtlCol="0">
            <a:spAutoFit/>
          </a:bodyPr>
          <a:lstStyle/>
          <a:p>
            <a:pPr defTabSz="806501"/>
            <a:r>
              <a:rPr lang="ja-JP" altLang="en-US" sz="1411" b="1" kern="0" dirty="0">
                <a:latin typeface="BIZ UDPゴシック" panose="020B0400000000000000" pitchFamily="50" charset="-128"/>
                <a:ea typeface="BIZ UDPゴシック" panose="020B0400000000000000" pitchFamily="50" charset="-128"/>
                <a:cs typeface="DINPro"/>
              </a:rPr>
              <a:t>会場案内　</a:t>
            </a:r>
            <a:r>
              <a:rPr kumimoji="1" lang="ja-JP" altLang="en-US" sz="1100" b="1" dirty="0">
                <a:solidFill>
                  <a:srgbClr val="002060"/>
                </a:solidFill>
                <a:latin typeface="BIZ UDPゴシック" panose="020B0400000000000000" pitchFamily="50" charset="-128"/>
                <a:ea typeface="BIZ UDPゴシック" panose="020B0400000000000000" pitchFamily="50" charset="-128"/>
              </a:rPr>
              <a:t>さくら会西五反田（品川区西五反田</a:t>
            </a:r>
            <a:r>
              <a:rPr kumimoji="1" lang="en-US" altLang="ja-JP" sz="1100" b="1" dirty="0">
                <a:solidFill>
                  <a:srgbClr val="002060"/>
                </a:solidFill>
                <a:latin typeface="BIZ UDPゴシック" panose="020B0400000000000000" pitchFamily="50" charset="-128"/>
                <a:ea typeface="BIZ UDPゴシック" panose="020B0400000000000000" pitchFamily="50" charset="-128"/>
              </a:rPr>
              <a:t>3-6-6</a:t>
            </a:r>
            <a:r>
              <a:rPr kumimoji="1" lang="ja-JP" altLang="en-US" sz="1100" b="1" dirty="0">
                <a:solidFill>
                  <a:srgbClr val="002060"/>
                </a:solidFill>
                <a:latin typeface="BIZ UDPゴシック" panose="020B0400000000000000" pitchFamily="50" charset="-128"/>
                <a:ea typeface="BIZ UDPゴシック" panose="020B0400000000000000" pitchFamily="50" charset="-128"/>
              </a:rPr>
              <a:t>）</a:t>
            </a:r>
            <a:endParaRPr kumimoji="1" lang="en-US" altLang="ja-JP" sz="1100" b="1" dirty="0">
              <a:solidFill>
                <a:srgbClr val="002060"/>
              </a:solidFill>
              <a:latin typeface="BIZ UDPゴシック" panose="020B0400000000000000" pitchFamily="50" charset="-128"/>
              <a:ea typeface="BIZ UDPゴシック" panose="020B0400000000000000" pitchFamily="50" charset="-128"/>
            </a:endParaRPr>
          </a:p>
          <a:p>
            <a:pPr defTabSz="806501"/>
            <a:endParaRPr lang="en-US" altLang="ja-JP" sz="1058" b="1" kern="0" dirty="0">
              <a:latin typeface="BIZ UDPゴシック" panose="020B0400000000000000" pitchFamily="50" charset="-128"/>
              <a:ea typeface="BIZ UDPゴシック" panose="020B0400000000000000" pitchFamily="50" charset="-128"/>
              <a:cs typeface="DINPro"/>
            </a:endParaRPr>
          </a:p>
        </p:txBody>
      </p:sp>
      <p:pic>
        <p:nvPicPr>
          <p:cNvPr id="19" name="図 18"/>
          <p:cNvPicPr/>
          <p:nvPr/>
        </p:nvPicPr>
        <p:blipFill>
          <a:blip r:embed="rId3"/>
          <a:stretch>
            <a:fillRect/>
          </a:stretch>
        </p:blipFill>
        <p:spPr>
          <a:xfrm>
            <a:off x="533921" y="664201"/>
            <a:ext cx="2856979" cy="1986074"/>
          </a:xfrm>
          <a:prstGeom prst="rect">
            <a:avLst/>
          </a:prstGeom>
          <a:ln w="12700" cap="sq">
            <a:solidFill>
              <a:srgbClr val="FF0000"/>
            </a:solidFill>
            <a:prstDash val="solid"/>
            <a:miter lim="800000"/>
          </a:ln>
          <a:effectLst/>
        </p:spPr>
      </p:pic>
      <p:sp>
        <p:nvSpPr>
          <p:cNvPr id="10" name="正方形/長方形 9"/>
          <p:cNvSpPr/>
          <p:nvPr/>
        </p:nvSpPr>
        <p:spPr>
          <a:xfrm>
            <a:off x="1133475" y="848057"/>
            <a:ext cx="962025" cy="63784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88"/>
          </a:p>
        </p:txBody>
      </p:sp>
      <p:sp>
        <p:nvSpPr>
          <p:cNvPr id="16" name="ストライプ矢印 15"/>
          <p:cNvSpPr/>
          <p:nvPr/>
        </p:nvSpPr>
        <p:spPr>
          <a:xfrm>
            <a:off x="2261034" y="1057119"/>
            <a:ext cx="1387041" cy="140605"/>
          </a:xfrm>
          <a:prstGeom prst="stripedRightArrow">
            <a:avLst>
              <a:gd name="adj1" fmla="val 50000"/>
              <a:gd name="adj2" fmla="val 8219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88"/>
          </a:p>
        </p:txBody>
      </p:sp>
      <p:sp>
        <p:nvSpPr>
          <p:cNvPr id="14" name="正方形/長方形 13"/>
          <p:cNvSpPr/>
          <p:nvPr/>
        </p:nvSpPr>
        <p:spPr>
          <a:xfrm>
            <a:off x="4918695" y="744194"/>
            <a:ext cx="921234" cy="23305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3503" tIns="31752" rIns="63503" bIns="31752" rtlCol="0" anchor="ctr"/>
          <a:lstStyle/>
          <a:p>
            <a:pPr algn="ctr"/>
            <a:r>
              <a:rPr kumimoji="1" lang="ja-JP" altLang="en-US" sz="1058" dirty="0">
                <a:solidFill>
                  <a:schemeClr val="tx1"/>
                </a:solidFill>
                <a:latin typeface="BIZ UDPゴシック" panose="020B0400000000000000" pitchFamily="50" charset="-128"/>
                <a:ea typeface="BIZ UDPゴシック" panose="020B0400000000000000" pitchFamily="50" charset="-128"/>
              </a:rPr>
              <a:t>会場はこちら</a:t>
            </a:r>
          </a:p>
        </p:txBody>
      </p:sp>
      <p:sp>
        <p:nvSpPr>
          <p:cNvPr id="13" name="下矢印 12"/>
          <p:cNvSpPr/>
          <p:nvPr/>
        </p:nvSpPr>
        <p:spPr>
          <a:xfrm>
            <a:off x="4704588" y="992034"/>
            <a:ext cx="214107" cy="2618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88"/>
          </a:p>
        </p:txBody>
      </p:sp>
    </p:spTree>
    <p:extLst>
      <p:ext uri="{BB962C8B-B14F-4D97-AF65-F5344CB8AC3E}">
        <p14:creationId xmlns:p14="http://schemas.microsoft.com/office/powerpoint/2010/main" val="2427711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97A"/>
        </a:solidFill>
        <a:ln>
          <a:solidFill>
            <a:schemeClr val="bg1"/>
          </a:solidFill>
        </a:ln>
      </a:spPr>
      <a:bodyPr rtlCol="0" anchor="ctr"/>
      <a:lstStyle>
        <a:defPPr algn="ctr">
          <a:lnSpc>
            <a:spcPct val="150000"/>
          </a:lnSpc>
          <a:defRPr kumimoji="1" sz="1200" b="1" dirty="0">
            <a:solidFill>
              <a:schemeClr val="bg1"/>
            </a:solidFill>
            <a:latin typeface="BIZ UDPゴシック" panose="020B0400000000000000" pitchFamily="50" charset="-128"/>
            <a:ea typeface="BIZ UDP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TotalTime>
  <Words>407</Words>
  <Application>Microsoft Office PowerPoint</Application>
  <PresentationFormat>A4 210 x 297 mm</PresentationFormat>
  <Paragraphs>56</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DINPro</vt:lpstr>
      <vt:lpstr>HGS創英角ﾎﾟｯﾌﾟ体</vt:lpstr>
      <vt:lpstr>HG丸ｺﾞｼｯｸM-PRO</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g22-admin</dc:creator>
  <cp:lastModifiedBy>g22-admin</cp:lastModifiedBy>
  <cp:revision>58</cp:revision>
  <cp:lastPrinted>2025-05-28T06:17:35Z</cp:lastPrinted>
  <dcterms:created xsi:type="dcterms:W3CDTF">2025-05-01T08:00:18Z</dcterms:created>
  <dcterms:modified xsi:type="dcterms:W3CDTF">2025-10-01T04:18:57Z</dcterms:modified>
</cp:coreProperties>
</file>